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6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FF78"/>
    <a:srgbClr val="00EE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59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65724-7C48-4F35-9FDD-2FCF3F492048}" type="datetimeFigureOut">
              <a:rPr lang="zh-TW" altLang="en-US" smtClean="0"/>
              <a:t>2020/9/1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FD041-95B1-4017-8136-5FD8339BE1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971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615736" y="1491449"/>
            <a:ext cx="7368466" cy="156246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請點選輸入投影片封面標題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2100" y="3602038"/>
            <a:ext cx="4492102" cy="1655762"/>
          </a:xfrm>
        </p:spPr>
        <p:txBody>
          <a:bodyPr/>
          <a:lstStyle>
            <a:lvl1pPr marL="0" indent="0" algn="l">
              <a:lnSpc>
                <a:spcPct val="100000"/>
              </a:lnSpc>
              <a:buNone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/>
              <a:t>項目：請點選輸入內容文字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954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50000"/>
              </a:lnSpc>
              <a:defRPr/>
            </a:lvl1pPr>
            <a:lvl2pPr>
              <a:lnSpc>
                <a:spcPct val="150000"/>
              </a:lnSpc>
              <a:defRPr/>
            </a:lvl2pPr>
            <a:lvl3pPr>
              <a:lnSpc>
                <a:spcPct val="150000"/>
              </a:lnSpc>
              <a:defRPr/>
            </a:lvl3pPr>
            <a:lvl4pPr>
              <a:lnSpc>
                <a:spcPct val="150000"/>
              </a:lnSpc>
              <a:defRPr/>
            </a:lvl4pPr>
            <a:lvl5pPr>
              <a:lnSpc>
                <a:spcPct val="150000"/>
              </a:lnSpc>
              <a:defRPr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defRPr>
            </a:lvl1pPr>
          </a:lstStyle>
          <a:p>
            <a:fld id="{BA0D5D4F-5FE5-402C-B73D-C07E4888BE02}" type="datetime1">
              <a:rPr lang="zh-TW" altLang="en-US" smtClean="0"/>
              <a:pPr/>
              <a:t>2020/9/1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804B9-CC2A-4D0E-8457-FB7453EC1C5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1588168" y="64168"/>
            <a:ext cx="7435516" cy="1163053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100000"/>
              </a:lnSpc>
              <a:defRPr sz="3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請點選輸入投影片頁面標題文字</a:t>
            </a:r>
          </a:p>
        </p:txBody>
      </p:sp>
    </p:spTree>
    <p:extLst>
      <p:ext uri="{BB962C8B-B14F-4D97-AF65-F5344CB8AC3E}">
        <p14:creationId xmlns:p14="http://schemas.microsoft.com/office/powerpoint/2010/main" val="4088812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44F5176-9994-4531-AF2F-59741FA56BB4}" type="datetime1">
              <a:rPr lang="zh-TW" altLang="en-US" smtClean="0"/>
              <a:pPr/>
              <a:t>2020/9/1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74804B9-CC2A-4D0E-8457-FB7453EC1C5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8" name="圖片版面配置區 7"/>
          <p:cNvSpPr>
            <a:spLocks noGrp="1"/>
          </p:cNvSpPr>
          <p:nvPr>
            <p:ph type="pic" sz="quarter" idx="13"/>
          </p:nvPr>
        </p:nvSpPr>
        <p:spPr>
          <a:xfrm>
            <a:off x="345674" y="1730744"/>
            <a:ext cx="2024664" cy="444811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zh-TW" altLang="en-US" dirty="0"/>
          </a:p>
        </p:txBody>
      </p:sp>
      <p:sp>
        <p:nvSpPr>
          <p:cNvPr id="10" name="文字版面配置區 9"/>
          <p:cNvSpPr>
            <a:spLocks noGrp="1"/>
          </p:cNvSpPr>
          <p:nvPr>
            <p:ph type="body" sz="quarter" idx="14"/>
          </p:nvPr>
        </p:nvSpPr>
        <p:spPr>
          <a:xfrm>
            <a:off x="2638926" y="1730745"/>
            <a:ext cx="6167723" cy="4448113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  <a:lvl2pPr>
              <a:lnSpc>
                <a:spcPct val="150000"/>
              </a:lnSpc>
              <a:defRPr/>
            </a:lvl2pPr>
            <a:lvl3pPr>
              <a:lnSpc>
                <a:spcPct val="150000"/>
              </a:lnSpc>
              <a:defRPr/>
            </a:lvl3pPr>
            <a:lvl4pPr>
              <a:lnSpc>
                <a:spcPct val="150000"/>
              </a:lnSpc>
              <a:defRPr/>
            </a:lvl4pPr>
            <a:lvl5pPr>
              <a:lnSpc>
                <a:spcPct val="150000"/>
              </a:lnSpc>
              <a:defRPr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altLang="zh-TW" dirty="0"/>
          </a:p>
        </p:txBody>
      </p:sp>
      <p:sp>
        <p:nvSpPr>
          <p:cNvPr id="9" name="標題 1"/>
          <p:cNvSpPr>
            <a:spLocks noGrp="1"/>
          </p:cNvSpPr>
          <p:nvPr>
            <p:ph type="title" hasCustomPrompt="1"/>
          </p:nvPr>
        </p:nvSpPr>
        <p:spPr>
          <a:xfrm>
            <a:off x="1588168" y="64168"/>
            <a:ext cx="7435516" cy="1163053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100000"/>
              </a:lnSpc>
              <a:defRPr sz="3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請點選輸入投影片頁面標題文字</a:t>
            </a:r>
          </a:p>
        </p:txBody>
      </p:sp>
    </p:spTree>
    <p:extLst>
      <p:ext uri="{BB962C8B-B14F-4D97-AF65-F5344CB8AC3E}">
        <p14:creationId xmlns:p14="http://schemas.microsoft.com/office/powerpoint/2010/main" val="3812543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5674" y="6356350"/>
            <a:ext cx="10836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F6E72-12F9-4A55-84BF-1331F6F815B6}" type="datetime1">
              <a:rPr lang="zh-TW" altLang="en-US" smtClean="0"/>
              <a:t>2020/9/1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4330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804B9-CC2A-4D0E-8457-FB7453EC1C5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4235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n"/>
        <a:defRPr sz="2800" kern="1200">
          <a:solidFill>
            <a:schemeClr val="accent5">
              <a:lumMod val="50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23DFBC66-188F-46DE-B227-8260938E1C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5674" y="6356350"/>
            <a:ext cx="1083631" cy="365125"/>
          </a:xfrm>
        </p:spPr>
        <p:txBody>
          <a:bodyPr/>
          <a:lstStyle/>
          <a:p>
            <a:fld id="{BA0D5D4F-5FE5-402C-B73D-C07E4888BE02}" type="datetime1">
              <a:rPr lang="zh-TW" altLang="en-US" smtClean="0"/>
              <a:pPr/>
              <a:t>2020/9/1</a:t>
            </a:fld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BDAC4C1-60D2-4B74-AE89-BF60BAFBA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/>
          <a:p>
            <a:fld id="{B74804B9-CC2A-4D0E-8457-FB7453EC1C57}" type="slidenum">
              <a:rPr lang="zh-TW" altLang="en-US" smtClean="0"/>
              <a:pPr/>
              <a:t>1</a:t>
            </a:fld>
            <a:endParaRPr lang="zh-TW" altLang="en-US" dirty="0"/>
          </a:p>
        </p:txBody>
      </p:sp>
      <p:sp>
        <p:nvSpPr>
          <p:cNvPr id="5" name="標題 4">
            <a:extLst>
              <a:ext uri="{FF2B5EF4-FFF2-40B4-BE49-F238E27FC236}">
                <a16:creationId xmlns:a16="http://schemas.microsoft.com/office/drawing/2014/main" id="{ED542A86-9818-4562-9789-83FBEC230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035" y="14970"/>
            <a:ext cx="7435516" cy="1163053"/>
          </a:xfrm>
        </p:spPr>
        <p:txBody>
          <a:bodyPr/>
          <a:lstStyle/>
          <a:p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Wen-Haw Chen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陳文豪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Differential Geometry, Topology</a:t>
            </a:r>
            <a:br>
              <a:rPr lang="en-US" altLang="zh-TW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zh-TW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US" altLang="zh-TW" sz="20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Mathematics Education</a:t>
            </a:r>
            <a:endParaRPr lang="zh-TW" altLang="en-US" sz="2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82D5E10A-8AAE-4658-9458-9DBF83851501}"/>
              </a:ext>
            </a:extLst>
          </p:cNvPr>
          <p:cNvSpPr/>
          <p:nvPr/>
        </p:nvSpPr>
        <p:spPr>
          <a:xfrm>
            <a:off x="72000" y="4062361"/>
            <a:ext cx="9000000" cy="27822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3FE1FCE2-9435-4540-9B4D-97C6818FD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1044" y="4110881"/>
            <a:ext cx="6081911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9pPr>
          </a:lstStyle>
          <a:p>
            <a:pPr algn="ctr"/>
            <a:r>
              <a:rPr lang="en-US" altLang="zh-TW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Selected Publications</a:t>
            </a:r>
            <a:endParaRPr lang="en-US" altLang="zh-TW" b="1" dirty="0">
              <a:solidFill>
                <a:srgbClr val="C00000"/>
              </a:solidFill>
              <a:latin typeface="Times New Roman" charset="0"/>
              <a:cs typeface="Times New Roman" charset="0"/>
            </a:endParaRPr>
          </a:p>
        </p:txBody>
      </p:sp>
      <p:grpSp>
        <p:nvGrpSpPr>
          <p:cNvPr id="57" name="群組 56">
            <a:extLst>
              <a:ext uri="{FF2B5EF4-FFF2-40B4-BE49-F238E27FC236}">
                <a16:creationId xmlns:a16="http://schemas.microsoft.com/office/drawing/2014/main" id="{1B8EF5C5-1390-4F0A-B803-044439BA47A2}"/>
              </a:ext>
            </a:extLst>
          </p:cNvPr>
          <p:cNvGrpSpPr/>
          <p:nvPr/>
        </p:nvGrpSpPr>
        <p:grpSpPr>
          <a:xfrm>
            <a:off x="4923424" y="1295187"/>
            <a:ext cx="4219388" cy="2736000"/>
            <a:chOff x="5284212" y="1276426"/>
            <a:chExt cx="3960338" cy="2736000"/>
          </a:xfrm>
        </p:grpSpPr>
        <p:sp>
          <p:nvSpPr>
            <p:cNvPr id="24" name="Rectangle 4">
              <a:extLst>
                <a:ext uri="{FF2B5EF4-FFF2-40B4-BE49-F238E27FC236}">
                  <a16:creationId xmlns:a16="http://schemas.microsoft.com/office/drawing/2014/main" id="{9E274143-91BC-4E94-BF74-82814F0CE483}"/>
                </a:ext>
              </a:extLst>
            </p:cNvPr>
            <p:cNvSpPr/>
            <p:nvPr/>
          </p:nvSpPr>
          <p:spPr>
            <a:xfrm>
              <a:off x="5340106" y="1276426"/>
              <a:ext cx="3841118" cy="2736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2">
              <a:extLst>
                <a:ext uri="{FF2B5EF4-FFF2-40B4-BE49-F238E27FC236}">
                  <a16:creationId xmlns:a16="http://schemas.microsoft.com/office/drawing/2014/main" id="{C1B0BA49-4071-4AB2-A375-E5A55682E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4212" y="1316998"/>
              <a:ext cx="3960338" cy="463159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zh-TW" b="1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Ongoing Research</a:t>
              </a:r>
              <a:r>
                <a:rPr lang="en-US" altLang="zh-TW" b="1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altLang="zh-TW" b="1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Projects</a:t>
              </a:r>
              <a:endParaRPr lang="en-US" altLang="zh-TW" b="1" dirty="0">
                <a:solidFill>
                  <a:srgbClr val="C00000"/>
                </a:solidFill>
                <a:latin typeface="Times New Roman" charset="0"/>
                <a:cs typeface="Times New Roman" charset="0"/>
              </a:endParaRPr>
            </a:p>
          </p:txBody>
        </p:sp>
      </p:grpSp>
      <p:sp>
        <p:nvSpPr>
          <p:cNvPr id="43" name="矩形 42">
            <a:extLst>
              <a:ext uri="{FF2B5EF4-FFF2-40B4-BE49-F238E27FC236}">
                <a16:creationId xmlns:a16="http://schemas.microsoft.com/office/drawing/2014/main" id="{DBC4C998-AAA7-4519-A820-827B6DABF3FD}"/>
              </a:ext>
            </a:extLst>
          </p:cNvPr>
          <p:cNvSpPr/>
          <p:nvPr/>
        </p:nvSpPr>
        <p:spPr>
          <a:xfrm>
            <a:off x="6115627" y="200162"/>
            <a:ext cx="290739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 </a:t>
            </a:r>
            <a:r>
              <a:rPr lang="en-US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 Mathematics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E-mail:  </a:t>
            </a:r>
            <a:r>
              <a:rPr lang="en-US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whchen@thu.edu.tw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9" name="群組 58">
            <a:extLst>
              <a:ext uri="{FF2B5EF4-FFF2-40B4-BE49-F238E27FC236}">
                <a16:creationId xmlns:a16="http://schemas.microsoft.com/office/drawing/2014/main" id="{871A7B97-4E3D-4BE6-A86E-A8AACDA3138D}"/>
              </a:ext>
            </a:extLst>
          </p:cNvPr>
          <p:cNvGrpSpPr/>
          <p:nvPr/>
        </p:nvGrpSpPr>
        <p:grpSpPr>
          <a:xfrm>
            <a:off x="72000" y="1295187"/>
            <a:ext cx="4940987" cy="2736000"/>
            <a:chOff x="98017" y="1272469"/>
            <a:chExt cx="5265685" cy="2736000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EA0F4696-8F45-4991-8C38-D8C99265DDAF}"/>
                </a:ext>
              </a:extLst>
            </p:cNvPr>
            <p:cNvSpPr/>
            <p:nvPr/>
          </p:nvSpPr>
          <p:spPr>
            <a:xfrm>
              <a:off x="98017" y="1272469"/>
              <a:ext cx="5265685" cy="27360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" name="Rectangle 2">
              <a:extLst>
                <a:ext uri="{FF2B5EF4-FFF2-40B4-BE49-F238E27FC236}">
                  <a16:creationId xmlns:a16="http://schemas.microsoft.com/office/drawing/2014/main" id="{473E27EF-D763-42F6-8F13-3AD5534280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6191" y="1311215"/>
              <a:ext cx="5054600" cy="510822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zh-TW" b="1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Research </a:t>
              </a:r>
              <a:r>
                <a:rPr lang="en-US" altLang="zh-TW" b="1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altLang="zh-TW" b="1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nterests</a:t>
              </a:r>
              <a:endParaRPr lang="en-US" altLang="zh-TW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437" y="63174"/>
            <a:ext cx="1051790" cy="106241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67147" y="1844754"/>
            <a:ext cx="4794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altLang="zh-TW" dirty="0" smtClean="0"/>
              <a:t>Ethnomathematics and </a:t>
            </a:r>
            <a:r>
              <a:rPr lang="en-US" altLang="zh-TW" dirty="0" smtClean="0"/>
              <a:t>Geometry </a:t>
            </a:r>
            <a:r>
              <a:rPr lang="en-US" altLang="zh-TW" dirty="0" smtClean="0"/>
              <a:t>Education</a:t>
            </a:r>
            <a:endParaRPr lang="en-US" altLang="zh-TW" dirty="0" smtClean="0"/>
          </a:p>
          <a:p>
            <a:pPr marL="342900" indent="-342900">
              <a:buFont typeface="+mj-lt"/>
              <a:buAutoNum type="arabicPeriod"/>
            </a:pPr>
            <a:r>
              <a:rPr lang="en-US" altLang="zh-TW" dirty="0" smtClean="0"/>
              <a:t>Research </a:t>
            </a:r>
            <a:r>
              <a:rPr lang="en-US" altLang="zh-TW" dirty="0"/>
              <a:t>in Undergraduate Mathematics E</a:t>
            </a:r>
            <a:r>
              <a:rPr lang="en-US" altLang="zh-TW" dirty="0" smtClean="0"/>
              <a:t>ducation </a:t>
            </a:r>
            <a:r>
              <a:rPr lang="en-US" altLang="zh-TW" dirty="0"/>
              <a:t>(RUME</a:t>
            </a:r>
            <a:r>
              <a:rPr lang="en-US" altLang="zh-TW" dirty="0" smtClean="0"/>
              <a:t>)</a:t>
            </a:r>
            <a:endParaRPr lang="en-US" altLang="zh-TW" dirty="0"/>
          </a:p>
          <a:p>
            <a:pPr marL="342900" indent="-342900">
              <a:buFont typeface="+mj-lt"/>
              <a:buAutoNum type="arabicPeriod"/>
            </a:pPr>
            <a:r>
              <a:rPr lang="en-US" altLang="zh-TW" dirty="0" smtClean="0"/>
              <a:t>Differential </a:t>
            </a:r>
            <a:r>
              <a:rPr lang="en-US" altLang="zh-TW" dirty="0"/>
              <a:t>Geometry </a:t>
            </a:r>
            <a:r>
              <a:rPr lang="en-US" altLang="zh-TW" dirty="0" smtClean="0"/>
              <a:t>and It’s Applications </a:t>
            </a:r>
            <a:r>
              <a:rPr lang="en-US" altLang="zh-TW" dirty="0"/>
              <a:t>Matrix Information Geometry</a:t>
            </a:r>
          </a:p>
          <a:p>
            <a:pPr marL="342900" indent="-342900">
              <a:buFont typeface="+mj-lt"/>
              <a:buAutoNum type="arabicPeriod"/>
            </a:pPr>
            <a:r>
              <a:rPr lang="en-US" altLang="zh-TW" dirty="0" smtClean="0"/>
              <a:t>Relationships </a:t>
            </a:r>
            <a:r>
              <a:rPr lang="en-US" altLang="zh-TW" dirty="0"/>
              <a:t>between Curvature and Topology in Riemannian Manifolds </a:t>
            </a:r>
            <a:endParaRPr lang="zh-TW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4897655" y="1806728"/>
            <a:ext cx="431224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altLang="zh-TW" sz="1600" b="1" dirty="0" smtClean="0">
                <a:solidFill>
                  <a:srgbClr val="000000"/>
                </a:solidFill>
              </a:rPr>
              <a:t>Wen-Haw Chen</a:t>
            </a:r>
            <a:r>
              <a:rPr lang="en-US" altLang="zh-TW" sz="1600" dirty="0">
                <a:solidFill>
                  <a:srgbClr val="000000"/>
                </a:solidFill>
              </a:rPr>
              <a:t> (</a:t>
            </a:r>
            <a:r>
              <a:rPr lang="en-US" altLang="zh-TW" sz="1600" dirty="0" smtClean="0">
                <a:solidFill>
                  <a:srgbClr val="000000"/>
                </a:solidFill>
              </a:rPr>
              <a:t>PI</a:t>
            </a:r>
            <a:r>
              <a:rPr lang="en-US" altLang="zh-TW" sz="1600" dirty="0">
                <a:solidFill>
                  <a:srgbClr val="000000"/>
                </a:solidFill>
              </a:rPr>
              <a:t>). </a:t>
            </a:r>
            <a:r>
              <a:rPr lang="en-US" altLang="zh-TW" sz="1600" i="1" dirty="0">
                <a:solidFill>
                  <a:srgbClr val="000000"/>
                </a:solidFill>
              </a:rPr>
              <a:t>Advanced </a:t>
            </a:r>
            <a:r>
              <a:rPr lang="en-US" altLang="zh-TW" sz="1600" i="1" dirty="0" smtClean="0">
                <a:solidFill>
                  <a:srgbClr val="000000"/>
                </a:solidFill>
              </a:rPr>
              <a:t>Geometry </a:t>
            </a:r>
            <a:r>
              <a:rPr lang="en-US" altLang="zh-TW" sz="1600" i="1" dirty="0">
                <a:solidFill>
                  <a:srgbClr val="000000"/>
                </a:solidFill>
              </a:rPr>
              <a:t>and Ethnomathematics-Inquire </a:t>
            </a:r>
            <a:r>
              <a:rPr lang="en-US" altLang="zh-TW" sz="1600" i="1" dirty="0" smtClean="0">
                <a:solidFill>
                  <a:srgbClr val="000000"/>
                </a:solidFill>
              </a:rPr>
              <a:t>Traditional Buildings </a:t>
            </a:r>
            <a:r>
              <a:rPr lang="en-US" altLang="zh-TW" sz="1600" i="1" dirty="0">
                <a:solidFill>
                  <a:srgbClr val="000000"/>
                </a:solidFill>
              </a:rPr>
              <a:t>in Indonesia Through the Theories of Affine Geometry </a:t>
            </a:r>
            <a:r>
              <a:rPr lang="en-US" altLang="zh-TW" sz="1600" i="1" dirty="0" smtClean="0">
                <a:solidFill>
                  <a:srgbClr val="000000"/>
                </a:solidFill>
              </a:rPr>
              <a:t>and Projective Geometry</a:t>
            </a:r>
            <a:r>
              <a:rPr lang="en-US" altLang="zh-TW" sz="1600" i="1" dirty="0">
                <a:solidFill>
                  <a:srgbClr val="000000"/>
                </a:solidFill>
              </a:rPr>
              <a:t>. Ministry of Science and Technology</a:t>
            </a:r>
            <a:r>
              <a:rPr lang="en-US" altLang="zh-TW" sz="1600" dirty="0">
                <a:solidFill>
                  <a:srgbClr val="000000"/>
                </a:solidFill>
              </a:rPr>
              <a:t>, Taiwan</a:t>
            </a:r>
            <a:r>
              <a:rPr lang="en-US" altLang="zh-TW" sz="1600" dirty="0" smtClean="0">
                <a:solidFill>
                  <a:srgbClr val="000000"/>
                </a:solidFill>
                <a:latin typeface="+mj-lt"/>
              </a:rPr>
              <a:t>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altLang="zh-TW" sz="1600" b="1" dirty="0">
                <a:solidFill>
                  <a:srgbClr val="000000"/>
                </a:solidFill>
              </a:rPr>
              <a:t>Wen-Haw </a:t>
            </a:r>
            <a:r>
              <a:rPr lang="en-US" altLang="zh-TW" sz="1600" b="1" dirty="0" smtClean="0">
                <a:solidFill>
                  <a:srgbClr val="000000"/>
                </a:solidFill>
              </a:rPr>
              <a:t>Chen</a:t>
            </a:r>
            <a:r>
              <a:rPr lang="en-US" altLang="zh-TW" sz="1600" dirty="0">
                <a:solidFill>
                  <a:srgbClr val="000000"/>
                </a:solidFill>
              </a:rPr>
              <a:t> (PI). </a:t>
            </a:r>
            <a:r>
              <a:rPr lang="en-US" altLang="zh-TW" sz="1600" i="1" dirty="0">
                <a:solidFill>
                  <a:srgbClr val="000000"/>
                </a:solidFill>
              </a:rPr>
              <a:t>A General Course to Appreciate the Beauty of Argumentation and </a:t>
            </a:r>
            <a:r>
              <a:rPr lang="en-US" altLang="zh-TW" sz="1600" i="1" dirty="0" smtClean="0">
                <a:solidFill>
                  <a:srgbClr val="000000"/>
                </a:solidFill>
              </a:rPr>
              <a:t>Mathematics</a:t>
            </a:r>
            <a:r>
              <a:rPr lang="en-US" altLang="zh-TW" sz="1600" i="1" dirty="0">
                <a:solidFill>
                  <a:srgbClr val="000000"/>
                </a:solidFill>
              </a:rPr>
              <a:t>: Mathematics and Logic</a:t>
            </a:r>
            <a:r>
              <a:rPr lang="en-US" altLang="zh-TW" sz="1600" dirty="0">
                <a:solidFill>
                  <a:srgbClr val="000000"/>
                </a:solidFill>
              </a:rPr>
              <a:t>. Ministry of </a:t>
            </a:r>
            <a:r>
              <a:rPr lang="en-US" altLang="zh-TW" sz="1600" dirty="0" smtClean="0">
                <a:solidFill>
                  <a:srgbClr val="000000"/>
                </a:solidFill>
              </a:rPr>
              <a:t>Education, </a:t>
            </a:r>
            <a:r>
              <a:rPr lang="en-US" altLang="zh-TW" sz="1600" dirty="0">
                <a:solidFill>
                  <a:srgbClr val="000000"/>
                </a:solidFill>
              </a:rPr>
              <a:t>Taiwan</a:t>
            </a:r>
            <a:r>
              <a:rPr lang="en-US" altLang="zh-TW" sz="1600" dirty="0">
                <a:solidFill>
                  <a:srgbClr val="000000"/>
                </a:solidFill>
                <a:latin typeface="Calibri Light" panose="020F0302020204030204"/>
              </a:rPr>
              <a:t>. </a:t>
            </a:r>
          </a:p>
        </p:txBody>
      </p:sp>
      <p:sp>
        <p:nvSpPr>
          <p:cNvPr id="61" name="矩形 60"/>
          <p:cNvSpPr/>
          <p:nvPr/>
        </p:nvSpPr>
        <p:spPr>
          <a:xfrm>
            <a:off x="160251" y="4640636"/>
            <a:ext cx="87558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altLang="zh-TW" sz="1600" dirty="0" smtClean="0"/>
              <a:t>Wen-Haw </a:t>
            </a:r>
            <a:r>
              <a:rPr lang="en-US" altLang="zh-TW" sz="1600" dirty="0"/>
              <a:t>Chen and </a:t>
            </a:r>
            <a:r>
              <a:rPr lang="en-US" altLang="zh-TW" sz="1600" dirty="0" err="1" smtClean="0"/>
              <a:t>Ja’faruddin</a:t>
            </a:r>
            <a:r>
              <a:rPr lang="en-US" altLang="zh-TW" sz="1600" dirty="0" smtClean="0"/>
              <a:t>, </a:t>
            </a:r>
            <a:r>
              <a:rPr lang="en-US" altLang="zh-TW" sz="1600" i="1" dirty="0"/>
              <a:t>Mathematics Used in Indonesian's Traditional Buildings, Universal Journal of Mathematics and Mathematical Sciences</a:t>
            </a:r>
            <a:r>
              <a:rPr lang="en-US" altLang="zh-TW" sz="1600" dirty="0"/>
              <a:t>, 12, </a:t>
            </a:r>
            <a:r>
              <a:rPr lang="en-US" altLang="zh-TW" sz="1600" dirty="0" smtClean="0"/>
              <a:t>1 (2019), pp1-14.</a:t>
            </a:r>
            <a:endParaRPr lang="en-US" altLang="zh-TW" sz="1600" dirty="0"/>
          </a:p>
          <a:p>
            <a:pPr marL="342900" indent="-342900">
              <a:buFont typeface="+mj-lt"/>
              <a:buAutoNum type="arabicPeriod"/>
            </a:pPr>
            <a:r>
              <a:rPr lang="en-US" altLang="zh-TW" sz="1600" dirty="0"/>
              <a:t>Wen-Haw </a:t>
            </a:r>
            <a:r>
              <a:rPr lang="en-US" altLang="zh-TW" sz="1600" dirty="0" smtClean="0"/>
              <a:t>Chen, </a:t>
            </a:r>
            <a:r>
              <a:rPr lang="en-US" altLang="zh-TW" sz="1600" i="1" dirty="0"/>
              <a:t>Using Cooperative Learning to Teach College Geometry to Math and Non-math Majors</a:t>
            </a:r>
            <a:r>
              <a:rPr lang="en-US" altLang="zh-TW" sz="1600" dirty="0"/>
              <a:t>, Far East Journal of Mathematical Education, 16, </a:t>
            </a:r>
            <a:r>
              <a:rPr lang="en-US" altLang="zh-TW" sz="1600" dirty="0" smtClean="0"/>
              <a:t>4 (2016), pp419-433. </a:t>
            </a:r>
          </a:p>
          <a:p>
            <a:pPr marL="342900" indent="-342900">
              <a:buFont typeface="+mj-lt"/>
              <a:buAutoNum type="arabicPeriod"/>
            </a:pPr>
            <a:r>
              <a:rPr lang="en-US" altLang="zh-TW" sz="1600" dirty="0"/>
              <a:t>Wen-Haw </a:t>
            </a:r>
            <a:r>
              <a:rPr lang="en-US" altLang="zh-TW" sz="1600" dirty="0" smtClean="0"/>
              <a:t>Chen, </a:t>
            </a:r>
            <a:r>
              <a:rPr lang="en-US" altLang="zh-TW" sz="1600" i="1" dirty="0"/>
              <a:t>A Review of Geometric Mean of Positive Definite Matrices</a:t>
            </a:r>
            <a:r>
              <a:rPr lang="en-US" altLang="zh-TW" sz="1600" dirty="0"/>
              <a:t>, British Journal of Mathematics &amp; Computer Science, 5, </a:t>
            </a:r>
            <a:r>
              <a:rPr lang="en-US" altLang="zh-TW" sz="1600" dirty="0" smtClean="0"/>
              <a:t>1 (2015), pp1-12</a:t>
            </a:r>
          </a:p>
          <a:p>
            <a:pPr marL="342900" indent="-342900">
              <a:buFont typeface="+mj-lt"/>
              <a:buAutoNum type="arabicPeriod"/>
            </a:pPr>
            <a:r>
              <a:rPr lang="en-US" altLang="zh-TW" sz="1600" dirty="0" smtClean="0"/>
              <a:t>Wen-Haw Chen</a:t>
            </a:r>
            <a:r>
              <a:rPr lang="en-US" altLang="zh-TW" sz="1600" i="1" dirty="0" smtClean="0"/>
              <a:t>, </a:t>
            </a:r>
            <a:r>
              <a:rPr lang="en-US" altLang="zh-TW" sz="1600" i="1" dirty="0"/>
              <a:t>Applying Problem-Based Learning Model and Creative Design to Conic-Sections Teaching</a:t>
            </a:r>
            <a:r>
              <a:rPr lang="en-US" altLang="zh-TW" sz="1600" dirty="0"/>
              <a:t>, International Journal of Education and Information Technologies, </a:t>
            </a:r>
            <a:r>
              <a:rPr lang="en-US" altLang="zh-TW" sz="1600" dirty="0" smtClean="0"/>
              <a:t>7, 3</a:t>
            </a:r>
            <a:r>
              <a:rPr lang="zh-TW" altLang="en-US" sz="1600" dirty="0" smtClean="0"/>
              <a:t> </a:t>
            </a:r>
            <a:r>
              <a:rPr lang="en-US" altLang="zh-TW" sz="1600" dirty="0" smtClean="0"/>
              <a:t>(2013), pp73-80.</a:t>
            </a:r>
            <a:endParaRPr lang="zh-TW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061521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233</Words>
  <Application>Microsoft Office PowerPoint</Application>
  <PresentationFormat>如螢幕大小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1" baseType="lpstr">
      <vt:lpstr>Arial Unicode MS</vt:lpstr>
      <vt:lpstr>微軟正黑體</vt:lpstr>
      <vt:lpstr>新細明體</vt:lpstr>
      <vt:lpstr>標楷體</vt:lpstr>
      <vt:lpstr>Arial</vt:lpstr>
      <vt:lpstr>Calibri</vt:lpstr>
      <vt:lpstr>Calibri Light</vt:lpstr>
      <vt:lpstr>Times New Roman</vt:lpstr>
      <vt:lpstr>Wingdings</vt:lpstr>
      <vt:lpstr>Office 佈景主題</vt:lpstr>
      <vt:lpstr>Wen-Haw Chen 陳文豪 Differential Geometry, Topology &amp; Mathematics Education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charles</dc:creator>
  <cp:lastModifiedBy>陳文豪</cp:lastModifiedBy>
  <cp:revision>63</cp:revision>
  <dcterms:created xsi:type="dcterms:W3CDTF">2016-03-28T00:33:40Z</dcterms:created>
  <dcterms:modified xsi:type="dcterms:W3CDTF">2020-09-01T12:45:57Z</dcterms:modified>
</cp:coreProperties>
</file>